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6"/>
  </p:notesMasterIdLst>
  <p:sldIdLst>
    <p:sldId id="256" r:id="rId2"/>
    <p:sldId id="337" r:id="rId3"/>
    <p:sldId id="355" r:id="rId4"/>
    <p:sldId id="349" r:id="rId5"/>
    <p:sldId id="350" r:id="rId6"/>
    <p:sldId id="352" r:id="rId7"/>
    <p:sldId id="353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326" r:id="rId18"/>
    <p:sldId id="343" r:id="rId19"/>
    <p:sldId id="344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3" r:id="rId52"/>
    <p:sldId id="504" r:id="rId53"/>
    <p:sldId id="505" r:id="rId54"/>
    <p:sldId id="506" r:id="rId55"/>
    <p:sldId id="507" r:id="rId56"/>
    <p:sldId id="508" r:id="rId57"/>
    <p:sldId id="509" r:id="rId58"/>
    <p:sldId id="510" r:id="rId59"/>
    <p:sldId id="511" r:id="rId60"/>
    <p:sldId id="512" r:id="rId61"/>
    <p:sldId id="513" r:id="rId62"/>
    <p:sldId id="514" r:id="rId63"/>
    <p:sldId id="515" r:id="rId64"/>
    <p:sldId id="516" r:id="rId65"/>
    <p:sldId id="371" r:id="rId66"/>
    <p:sldId id="434" r:id="rId67"/>
    <p:sldId id="435" r:id="rId68"/>
    <p:sldId id="436" r:id="rId69"/>
    <p:sldId id="451" r:id="rId70"/>
    <p:sldId id="452" r:id="rId71"/>
    <p:sldId id="453" r:id="rId72"/>
    <p:sldId id="454" r:id="rId73"/>
    <p:sldId id="455" r:id="rId74"/>
    <p:sldId id="447" r:id="rId75"/>
    <p:sldId id="448" r:id="rId76"/>
    <p:sldId id="449" r:id="rId77"/>
    <p:sldId id="450" r:id="rId78"/>
    <p:sldId id="441" r:id="rId79"/>
    <p:sldId id="442" r:id="rId80"/>
    <p:sldId id="443" r:id="rId81"/>
    <p:sldId id="444" r:id="rId82"/>
    <p:sldId id="445" r:id="rId83"/>
    <p:sldId id="446" r:id="rId84"/>
    <p:sldId id="486" r:id="rId85"/>
    <p:sldId id="487" r:id="rId86"/>
    <p:sldId id="488" r:id="rId87"/>
    <p:sldId id="489" r:id="rId88"/>
    <p:sldId id="490" r:id="rId89"/>
    <p:sldId id="491" r:id="rId90"/>
    <p:sldId id="460" r:id="rId91"/>
    <p:sldId id="461" r:id="rId92"/>
    <p:sldId id="462" r:id="rId93"/>
    <p:sldId id="463" r:id="rId94"/>
    <p:sldId id="465" r:id="rId95"/>
    <p:sldId id="466" r:id="rId96"/>
    <p:sldId id="467" r:id="rId97"/>
    <p:sldId id="468" r:id="rId98"/>
    <p:sldId id="469" r:id="rId99"/>
    <p:sldId id="470" r:id="rId100"/>
    <p:sldId id="456" r:id="rId101"/>
    <p:sldId id="457" r:id="rId102"/>
    <p:sldId id="458" r:id="rId103"/>
    <p:sldId id="459" r:id="rId104"/>
    <p:sldId id="517" r:id="rId105"/>
    <p:sldId id="518" r:id="rId106"/>
    <p:sldId id="519" r:id="rId107"/>
    <p:sldId id="439" r:id="rId108"/>
    <p:sldId id="440" r:id="rId109"/>
    <p:sldId id="471" r:id="rId110"/>
    <p:sldId id="473" r:id="rId111"/>
    <p:sldId id="474" r:id="rId112"/>
    <p:sldId id="475" r:id="rId113"/>
    <p:sldId id="476" r:id="rId114"/>
    <p:sldId id="477" r:id="rId115"/>
    <p:sldId id="478" r:id="rId116"/>
    <p:sldId id="472" r:id="rId117"/>
    <p:sldId id="479" r:id="rId118"/>
    <p:sldId id="480" r:id="rId119"/>
    <p:sldId id="481" r:id="rId120"/>
    <p:sldId id="482" r:id="rId121"/>
    <p:sldId id="483" r:id="rId122"/>
    <p:sldId id="484" r:id="rId123"/>
    <p:sldId id="485" r:id="rId124"/>
    <p:sldId id="520" r:id="rId125"/>
    <p:sldId id="521" r:id="rId126"/>
    <p:sldId id="424" r:id="rId127"/>
    <p:sldId id="425" r:id="rId128"/>
    <p:sldId id="426" r:id="rId129"/>
    <p:sldId id="427" r:id="rId130"/>
    <p:sldId id="428" r:id="rId131"/>
    <p:sldId id="429" r:id="rId132"/>
    <p:sldId id="430" r:id="rId133"/>
    <p:sldId id="431" r:id="rId134"/>
    <p:sldId id="339" r:id="rId1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172.13570000000001</c:v>
                </c:pt>
                <c:pt idx="1">
                  <c:v>179.2</c:v>
                </c:pt>
                <c:pt idx="2">
                  <c:v>184.4</c:v>
                </c:pt>
                <c:pt idx="3">
                  <c:v>189.9</c:v>
                </c:pt>
                <c:pt idx="4">
                  <c:v>195.6</c:v>
                </c:pt>
                <c:pt idx="5">
                  <c:v>200.9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257144"/>
        <c:axId val="485252440"/>
        <c:axId val="0"/>
      </c:bar3DChart>
      <c:catAx>
        <c:axId val="485257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252440"/>
        <c:crosses val="autoZero"/>
        <c:auto val="1"/>
        <c:lblAlgn val="ctr"/>
        <c:lblOffset val="100"/>
        <c:noMultiLvlLbl val="0"/>
      </c:catAx>
      <c:valAx>
        <c:axId val="485252440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257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1592</c:v>
                </c:pt>
                <c:pt idx="1">
                  <c:v>100</c:v>
                </c:pt>
                <c:pt idx="2">
                  <c:v>540</c:v>
                </c:pt>
                <c:pt idx="3">
                  <c:v>80</c:v>
                </c:pt>
                <c:pt idx="4">
                  <c:v>44</c:v>
                </c:pt>
                <c:pt idx="5">
                  <c:v>160</c:v>
                </c:pt>
                <c:pt idx="6">
                  <c:v>1570</c:v>
                </c:pt>
                <c:pt idx="7">
                  <c:v>138</c:v>
                </c:pt>
                <c:pt idx="8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29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445121750941411"/>
                  <c:y val="-1.0754225140296064E-2"/>
                </c:manualLayout>
              </c:layout>
              <c:tx>
                <c:rich>
                  <a:bodyPr/>
                  <a:lstStyle/>
                  <a:p>
                    <a:fld id="{1BFC4F4E-AAEF-43F8-BEFC-00C13AEDA2E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31358FCC-F83E-4DFD-92D6-DAA88DCF111D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2697281349684006"/>
                  <c:y val="-0.146257461908026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8249841085218896"/>
                  <c:y val="-0.2365929530865134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1623761285847601"/>
                  <c:y val="-0.13765408179578964"/>
                </c:manualLayout>
              </c:layout>
              <c:tx>
                <c:rich>
                  <a:bodyPr/>
                  <a:lstStyle/>
                  <a:p>
                    <a:fld id="{D0626A42-C602-4F4D-80C1-E3C2E09974F3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161BFBD0-09B8-4E19-B49A-2E58F6499552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9783441176413752"/>
                  <c:y val="-2.365929530865142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3924161422639897"/>
                  <c:y val="6.6676195869835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5336000911948641"/>
                  <c:y val="0.1053914063749014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5336000911948652"/>
                  <c:y val="0.189274362469210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6.1344003647794609E-3"/>
                  <c:y val="0.22988892155614146"/>
                </c:manualLayout>
              </c:layout>
              <c:tx>
                <c:rich>
                  <a:bodyPr/>
                  <a:lstStyle/>
                  <a:p>
                    <a:fld id="{4479DD91-BDEC-441D-842F-C2FC76B7CDD8}" type="CATEGORYNAME">
                      <a:rPr lang="ru-RU" dirty="0"/>
                      <a:pPr/>
                      <a:t>[ИМЯ КАТЕГОРИИ]</a:t>
                    </a:fld>
                    <a:endParaRPr lang="ru-RU" baseline="0" dirty="0"/>
                  </a:p>
                  <a:p>
                    <a:fld id="{B30E0DA1-6875-4688-B8B1-8F3F7405BAD7}" type="VALUE">
                      <a:rPr lang="ru-RU" dirty="0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0.1809648107609941"/>
                  <c:y val="0.139804926823848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1.4790000000000001</c:v>
                </c:pt>
                <c:pt idx="1">
                  <c:v>390</c:v>
                </c:pt>
                <c:pt idx="2">
                  <c:v>65</c:v>
                </c:pt>
                <c:pt idx="3">
                  <c:v>0.5</c:v>
                </c:pt>
                <c:pt idx="4">
                  <c:v>40.700000000000003</c:v>
                </c:pt>
                <c:pt idx="5">
                  <c:v>3</c:v>
                </c:pt>
                <c:pt idx="6">
                  <c:v>80</c:v>
                </c:pt>
                <c:pt idx="7">
                  <c:v>50</c:v>
                </c:pt>
                <c:pt idx="8">
                  <c:v>3</c:v>
                </c:pt>
                <c:pt idx="9">
                  <c:v>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1528.7</c:v>
                </c:pt>
                <c:pt idx="1">
                  <c:v>1617.6</c:v>
                </c:pt>
                <c:pt idx="2">
                  <c:v>1591.5</c:v>
                </c:pt>
                <c:pt idx="3">
                  <c:v>1749.5</c:v>
                </c:pt>
                <c:pt idx="4">
                  <c:v>1923.3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555.6</c:v>
                </c:pt>
                <c:pt idx="1">
                  <c:v>570</c:v>
                </c:pt>
                <c:pt idx="2">
                  <c:v>500.6</c:v>
                </c:pt>
                <c:pt idx="3">
                  <c:v>475.5</c:v>
                </c:pt>
                <c:pt idx="4">
                  <c:v>453.5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1421.2</c:v>
                </c:pt>
                <c:pt idx="1">
                  <c:v>1917.2</c:v>
                </c:pt>
                <c:pt idx="2">
                  <c:v>1868.3</c:v>
                </c:pt>
                <c:pt idx="3">
                  <c:v>2041.5</c:v>
                </c:pt>
                <c:pt idx="4">
                  <c:v>1952.3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465.4</c:v>
                </c:pt>
                <c:pt idx="1">
                  <c:v>544</c:v>
                </c:pt>
                <c:pt idx="2">
                  <c:v>664</c:v>
                </c:pt>
                <c:pt idx="3">
                  <c:v>898</c:v>
                </c:pt>
                <c:pt idx="4">
                  <c:v>920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185.6</c:v>
                </c:pt>
                <c:pt idx="1">
                  <c:v>415.6</c:v>
                </c:pt>
                <c:pt idx="2">
                  <c:v>130.1</c:v>
                </c:pt>
                <c:pt idx="3">
                  <c:v>70.099999999999994</c:v>
                </c:pt>
                <c:pt idx="4">
                  <c:v>70.099999999999994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96.6</c:v>
                </c:pt>
                <c:pt idx="1">
                  <c:v>111.9</c:v>
                </c:pt>
                <c:pt idx="2">
                  <c:v>100.2</c:v>
                </c:pt>
                <c:pt idx="3">
                  <c:v>101.5</c:v>
                </c:pt>
                <c:pt idx="4">
                  <c:v>105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126.00000000000063</c:v>
                </c:pt>
                <c:pt idx="1">
                  <c:v>200.5000000000002</c:v>
                </c:pt>
                <c:pt idx="2">
                  <c:v>40.600000000000321</c:v>
                </c:pt>
                <c:pt idx="3">
                  <c:v>40.299999999999642</c:v>
                </c:pt>
                <c:pt idx="4">
                  <c:v>40.199999999999505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9752"/>
        <c:axId val="485951128"/>
        <c:axId val="0"/>
      </c:bar3DChart>
      <c:catAx>
        <c:axId val="485959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1128"/>
        <c:crosses val="autoZero"/>
        <c:auto val="1"/>
        <c:lblAlgn val="ctr"/>
        <c:lblOffset val="100"/>
        <c:noMultiLvlLbl val="0"/>
      </c:catAx>
      <c:valAx>
        <c:axId val="4859511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9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3595994832041344E-2"/>
                  <c:y val="-6.4888046175048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 факт</c:v>
                </c:pt>
                <c:pt idx="1">
                  <c:v>2019 год план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24928.2</c:v>
                </c:pt>
                <c:pt idx="1">
                  <c:v>31626.400000000001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год факт</c:v>
                </c:pt>
                <c:pt idx="1">
                  <c:v>2019 год план</c:v>
                </c:pt>
              </c:strCache>
            </c:strRef>
          </c:cat>
          <c:val>
            <c:numRef>
              <c:f>Лист1!$C$2:$C$3</c:f>
              <c:numCache>
                <c:formatCode>#\ ##0.0</c:formatCode>
                <c:ptCount val="2"/>
                <c:pt idx="0">
                  <c:v>21108.2</c:v>
                </c:pt>
                <c:pt idx="1">
                  <c:v>21569.5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6616"/>
        <c:axId val="485957008"/>
        <c:axId val="0"/>
      </c:bar3DChart>
      <c:catAx>
        <c:axId val="485956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7008"/>
        <c:crosses val="autoZero"/>
        <c:auto val="1"/>
        <c:lblAlgn val="ctr"/>
        <c:lblOffset val="100"/>
        <c:noMultiLvlLbl val="0"/>
      </c:catAx>
      <c:valAx>
        <c:axId val="48595700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66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585.1</c:v>
                </c:pt>
                <c:pt idx="1">
                  <c:v>1105.0999999999999</c:v>
                </c:pt>
                <c:pt idx="2">
                  <c:v>727.3</c:v>
                </c:pt>
                <c:pt idx="3">
                  <c:v>607.20000000000005</c:v>
                </c:pt>
                <c:pt idx="4">
                  <c:v>1147.7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2547.1</c:v>
                </c:pt>
                <c:pt idx="1">
                  <c:v>2820</c:v>
                </c:pt>
                <c:pt idx="2">
                  <c:v>3012.3</c:v>
                </c:pt>
                <c:pt idx="3">
                  <c:v>2982.2</c:v>
                </c:pt>
                <c:pt idx="4">
                  <c:v>2956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(ожидаемые)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16.2</c:v>
                </c:pt>
                <c:pt idx="1">
                  <c:v>252</c:v>
                </c:pt>
                <c:pt idx="2">
                  <c:v>0</c:v>
                </c:pt>
                <c:pt idx="3">
                  <c:v>0</c:v>
                </c:pt>
                <c:pt idx="4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49168"/>
        <c:axId val="485958184"/>
        <c:axId val="0"/>
      </c:bar3DChart>
      <c:catAx>
        <c:axId val="48594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8184"/>
        <c:crosses val="autoZero"/>
        <c:auto val="1"/>
        <c:lblAlgn val="ctr"/>
        <c:lblOffset val="100"/>
        <c:noMultiLvlLbl val="0"/>
      </c:catAx>
      <c:valAx>
        <c:axId val="48595818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49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6838001595910144"/>
                  <c:y val="1.93576052525328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917841541193221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3924161422639897"/>
                  <c:y val="-0.165615067160559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7636401048740952"/>
                  <c:y val="-0.2581014033671055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8064881668866032"/>
                  <c:y val="-4.94694356453618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7179064595718866"/>
                  <c:y val="-0.1613133771044409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1383.4341999999999</c:v>
                </c:pt>
                <c:pt idx="1">
                  <c:v>84.7</c:v>
                </c:pt>
                <c:pt idx="2">
                  <c:v>612.41959999999995</c:v>
                </c:pt>
                <c:pt idx="3">
                  <c:v>839.22239999999999</c:v>
                </c:pt>
                <c:pt idx="4">
                  <c:v>105.374</c:v>
                </c:pt>
                <c:pt idx="5">
                  <c:v>4600.2317000000003</c:v>
                </c:pt>
                <c:pt idx="6">
                  <c:v>789.18119999999999</c:v>
                </c:pt>
                <c:pt idx="7">
                  <c:v>271.55759999999998</c:v>
                </c:pt>
                <c:pt idx="8">
                  <c:v>210.398</c:v>
                </c:pt>
                <c:pt idx="9">
                  <c:v>67.435000000000002</c:v>
                </c:pt>
                <c:pt idx="10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#\ ##0.0_ ;[Red]\-#\ ##0.0\ </c:formatCode>
                <c:ptCount val="6"/>
                <c:pt idx="0">
                  <c:v>4.2</c:v>
                </c:pt>
                <c:pt idx="1">
                  <c:v>12</c:v>
                </c:pt>
                <c:pt idx="2">
                  <c:v>418.4</c:v>
                </c:pt>
                <c:pt idx="3">
                  <c:v>40.4</c:v>
                </c:pt>
                <c:pt idx="4">
                  <c:v>7</c:v>
                </c:pt>
                <c:pt idx="5">
                  <c:v>901.4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849191875189203"/>
                  <c:y val="9.56893096204675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684436306179256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28.3</c:v>
                </c:pt>
                <c:pt idx="1">
                  <c:v>56.4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94257585939452"/>
                  <c:y val="-0.196412337129408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3312729095399578"/>
                  <c:y val="-6.19190216209522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958127089221503E-2"/>
                  <c:y val="-0.21258864089860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34199757207902132"/>
                  <c:y val="-0.156861521439745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2.1</c:v>
                </c:pt>
                <c:pt idx="1">
                  <c:v>95.4</c:v>
                </c:pt>
                <c:pt idx="2">
                  <c:v>474.3</c:v>
                </c:pt>
                <c:pt idx="3">
                  <c:v>16.100000000000001</c:v>
                </c:pt>
                <c:pt idx="4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212714303673861"/>
                  <c:y val="-0.192197305712470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134745262222318"/>
                  <c:y val="9.6616401596403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9029318379829141"/>
                  <c:y val="-0.488407270986984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62.8</c:v>
                </c:pt>
                <c:pt idx="1">
                  <c:v>192.8</c:v>
                </c:pt>
                <c:pt idx="2">
                  <c:v>583.6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8122157244964E-2"/>
                  <c:y val="-0.33953024793403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345679012345739E-2"/>
                  <c:y val="-0.3928448802707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640025990903183E-2"/>
                  <c:y val="-0.37320242635709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371020142949967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3784E-3"/>
                  <c:y val="-0.43212912525558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58909.1</c:v>
                </c:pt>
                <c:pt idx="1">
                  <c:v>65288.4</c:v>
                </c:pt>
                <c:pt idx="2">
                  <c:v>68934.100000000006</c:v>
                </c:pt>
                <c:pt idx="3">
                  <c:v>73252.800000000003</c:v>
                </c:pt>
                <c:pt idx="4">
                  <c:v>78263.899999999994</c:v>
                </c:pt>
                <c:pt idx="5">
                  <c:v>84036.6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480928"/>
        <c:axId val="598481320"/>
        <c:axId val="0"/>
      </c:bar3DChart>
      <c:catAx>
        <c:axId val="598480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1320"/>
        <c:crosses val="autoZero"/>
        <c:auto val="1"/>
        <c:lblAlgn val="ctr"/>
        <c:lblOffset val="100"/>
        <c:noMultiLvlLbl val="0"/>
      </c:catAx>
      <c:valAx>
        <c:axId val="59848132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0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594501087182"/>
                  <c:y val="1.92402864328205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5106604691278966"/>
                  <c:y val="-7.8564502934017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7530476316058159E-2"/>
                  <c:y val="-0.25732570118471687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6474670073696332"/>
                  <c:y val="-0.277269483271152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1548.4</c:v>
                </c:pt>
                <c:pt idx="1">
                  <c:v>2576</c:v>
                </c:pt>
                <c:pt idx="2">
                  <c:v>340.7</c:v>
                </c:pt>
                <c:pt idx="3">
                  <c:v>0</c:v>
                </c:pt>
                <c:pt idx="4">
                  <c:v>38.6</c:v>
                </c:pt>
                <c:pt idx="5">
                  <c:v>96.5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162511185487872"/>
                  <c:y val="-3.8965308764142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762.4</c:v>
                </c:pt>
                <c:pt idx="1">
                  <c:v>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7819611634743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744353600916971"/>
                  <c:y val="2.860042577851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4217867628693751"/>
                  <c:y val="-0.307454577119058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111.8</c:v>
                </c:pt>
                <c:pt idx="2">
                  <c:v>142.80000000000001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210,4</a:t>
                    </a:r>
                    <a:r>
                      <a:rPr lang="en-US" sz="2398" b="0" i="0" u="none" strike="noStrike" baseline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23852543867545264"/>
                  <c:y val="-6.747494926096335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9838732132204521"/>
                  <c:y val="-0.202424847782890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8341127091918"/>
                      <c:h val="0.3964153269081596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7716.1764000000003</c:v>
                </c:pt>
                <c:pt idx="1">
                  <c:v>10025.3194</c:v>
                </c:pt>
                <c:pt idx="2">
                  <c:v>9069.864874500001</c:v>
                </c:pt>
                <c:pt idx="3">
                  <c:v>8486.7614145000007</c:v>
                </c:pt>
                <c:pt idx="4">
                  <c:v>8990.6138145000004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30.9757</c:v>
                </c:pt>
                <c:pt idx="1">
                  <c:v>97.721899999999991</c:v>
                </c:pt>
                <c:pt idx="2">
                  <c:v>29.4255</c:v>
                </c:pt>
                <c:pt idx="3">
                  <c:v>30.185500000000001</c:v>
                </c:pt>
                <c:pt idx="4">
                  <c:v>30.185500000000001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62496"/>
        <c:axId val="485963672"/>
        <c:axId val="0"/>
      </c:bar3DChart>
      <c:catAx>
        <c:axId val="48596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63672"/>
        <c:crosses val="autoZero"/>
        <c:auto val="1"/>
        <c:lblAlgn val="ctr"/>
        <c:lblOffset val="100"/>
        <c:noMultiLvlLbl val="0"/>
      </c:catAx>
      <c:valAx>
        <c:axId val="485963672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6249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051332033788173E-2"/>
                  <c:y val="-0.26376712840275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1247563352826E-2"/>
                  <c:y val="-0.23851282887483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 год прогноз</c:v>
                </c:pt>
                <c:pt idx="5">
                  <c:v>2022 год 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591.49</c:v>
                </c:pt>
                <c:pt idx="1">
                  <c:v>268.94</c:v>
                </c:pt>
                <c:pt idx="2">
                  <c:v>233.5</c:v>
                </c:pt>
                <c:pt idx="3">
                  <c:v>350.8</c:v>
                </c:pt>
                <c:pt idx="4">
                  <c:v>325.2</c:v>
                </c:pt>
                <c:pt idx="5">
                  <c:v>316.7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480144"/>
        <c:axId val="492083408"/>
        <c:axId val="0"/>
      </c:bar3DChart>
      <c:catAx>
        <c:axId val="59848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83408"/>
        <c:crosses val="autoZero"/>
        <c:auto val="1"/>
        <c:lblAlgn val="ctr"/>
        <c:lblOffset val="100"/>
        <c:noMultiLvlLbl val="0"/>
      </c:catAx>
      <c:valAx>
        <c:axId val="49208340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480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41.23</c:v>
                </c:pt>
                <c:pt idx="1">
                  <c:v>42.71</c:v>
                </c:pt>
                <c:pt idx="2">
                  <c:v>42.7</c:v>
                </c:pt>
                <c:pt idx="3">
                  <c:v>43.22</c:v>
                </c:pt>
                <c:pt idx="4">
                  <c:v>43.63</c:v>
                </c:pt>
                <c:pt idx="5">
                  <c:v>44.04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8022008"/>
        <c:axId val="492079304"/>
        <c:axId val="0"/>
      </c:bar3DChart>
      <c:catAx>
        <c:axId val="598022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79304"/>
        <c:crosses val="autoZero"/>
        <c:auto val="1"/>
        <c:lblAlgn val="ctr"/>
        <c:lblOffset val="100"/>
        <c:noMultiLvlLbl val="0"/>
      </c:catAx>
      <c:valAx>
        <c:axId val="49207930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98022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74021244016371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214396468025291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8020.3</c:v>
                </c:pt>
                <c:pt idx="1">
                  <c:v>9553.7999999999993</c:v>
                </c:pt>
                <c:pt idx="2">
                  <c:v>8634.9</c:v>
                </c:pt>
                <c:pt idx="3">
                  <c:v>8965.7999999999993</c:v>
                </c:pt>
                <c:pt idx="4">
                  <c:v>9570.6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475734580215698E-2"/>
                  <c:y val="-2.12723662697812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233037791421636E-17"/>
                  <c:y val="-2.5527134411965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870106220081827E-2"/>
                  <c:y val="-1.392389149743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8517.7999999999993</c:v>
                </c:pt>
                <c:pt idx="1">
                  <c:v>10123.1</c:v>
                </c:pt>
                <c:pt idx="2">
                  <c:v>9069.9</c:v>
                </c:pt>
                <c:pt idx="3">
                  <c:v>9075.7999999999993</c:v>
                </c:pt>
                <c:pt idx="4">
                  <c:v>9670.6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9076672640237927E-2"/>
                  <c:y val="1.856537139148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план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-497.49999999999909</c:v>
                </c:pt>
                <c:pt idx="1">
                  <c:v>-569.30000000000109</c:v>
                </c:pt>
                <c:pt idx="2">
                  <c:v>-435</c:v>
                </c:pt>
                <c:pt idx="3">
                  <c:v>-110</c:v>
                </c:pt>
                <c:pt idx="4">
                  <c:v>-100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5951520"/>
        <c:axId val="485955440"/>
        <c:axId val="0"/>
      </c:bar3DChart>
      <c:catAx>
        <c:axId val="48595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5440"/>
        <c:crossesAt val="0"/>
        <c:auto val="1"/>
        <c:lblAlgn val="ctr"/>
        <c:lblOffset val="100"/>
        <c:noMultiLvlLbl val="0"/>
      </c:catAx>
      <c:valAx>
        <c:axId val="485955440"/>
        <c:scaling>
          <c:orientation val="minMax"/>
          <c:max val="10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595152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01.01.2021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01.01.2021</c:v>
                </c:pt>
              </c:strCache>
            </c:strRef>
          </c:tx>
          <c:dLbls>
            <c:dLbl>
              <c:idx val="0"/>
              <c:layout>
                <c:manualLayout>
                  <c:x val="0.24074080149703508"/>
                  <c:y val="-8.13747441980290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450617283950618"/>
                  <c:y val="0.10522635850676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696.6</c:v>
                </c:pt>
                <c:pt idx="1">
                  <c:v>1166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4379.1000000000004</c:v>
                </c:pt>
                <c:pt idx="1">
                  <c:v>5376.8</c:v>
                </c:pt>
                <c:pt idx="2">
                  <c:v>4895.3</c:v>
                </c:pt>
                <c:pt idx="3">
                  <c:v>5376.4</c:v>
                </c:pt>
                <c:pt idx="4">
                  <c:v>5464.4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3149</c:v>
                </c:pt>
                <c:pt idx="1">
                  <c:v>4176.8999999999996</c:v>
                </c:pt>
                <c:pt idx="2">
                  <c:v>3739.6</c:v>
                </c:pt>
                <c:pt idx="3">
                  <c:v>3589.4</c:v>
                </c:pt>
                <c:pt idx="4">
                  <c:v>4106.2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2080088"/>
        <c:axId val="492078520"/>
        <c:axId val="0"/>
      </c:bar3DChart>
      <c:catAx>
        <c:axId val="492080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78520"/>
        <c:crosses val="autoZero"/>
        <c:auto val="1"/>
        <c:lblAlgn val="ctr"/>
        <c:lblOffset val="100"/>
        <c:noMultiLvlLbl val="0"/>
      </c:catAx>
      <c:valAx>
        <c:axId val="492078520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2080088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4895.3</c:v>
                </c:pt>
                <c:pt idx="1">
                  <c:v>3739.6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684694756138207"/>
                  <c:y val="-3.3574138360803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665523275191631"/>
                  <c:y val="-0.198473778445188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4254</c:v>
                </c:pt>
                <c:pt idx="1">
                  <c:v>641.29999999999995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1 862,6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612,4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0.29644</cdr:x>
      <cdr:y>0.1859</cdr:y>
    </cdr:from>
    <cdr:to>
      <cdr:x>0.46021</cdr:x>
      <cdr:y>0.18802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579660" y="571943"/>
          <a:ext cx="872704" cy="65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0.03969</cdr:x>
      <cdr:y>0.27952</cdr:y>
    </cdr:from>
    <cdr:to>
      <cdr:x>0.24238</cdr:x>
      <cdr:y>0.2846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1508" y="859975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0.27859</cdr:y>
    </cdr:from>
    <cdr:to>
      <cdr:x>0.43156</cdr:x>
      <cdr:y>0.27952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257883" y="857098"/>
          <a:ext cx="1041857" cy="287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0.45859</cdr:x>
      <cdr:y>0.1859</cdr:y>
    </cdr:from>
    <cdr:to>
      <cdr:x>0.4721</cdr:x>
      <cdr:y>0.23271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43756" y="571943"/>
          <a:ext cx="7200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0.69819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26" y="1222536"/>
          <a:ext cx="1150937" cy="7381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>
              <a:latin typeface="Times New Roman" pitchFamily="18" charset="0"/>
              <a:cs typeface="Times New Roman" pitchFamily="18" charset="0"/>
            </a:rPr>
            <a:t>839,2</a:t>
          </a: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0.78102</cdr:y>
    </cdr:from>
    <cdr:to>
      <cdr:x>0.20545</cdr:x>
      <cdr:y>0.78102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3093169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0.74465</cdr:y>
    </cdr:from>
    <cdr:to>
      <cdr:x>0.24862</cdr:x>
      <cdr:y>0.78101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03864" y="2949153"/>
          <a:ext cx="216024" cy="144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0.30829</cdr:y>
    </cdr:from>
    <cdr:to>
      <cdr:x>0.20545</cdr:x>
      <cdr:y>0.30829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0" y="1220961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0.30829</cdr:y>
    </cdr:from>
    <cdr:to>
      <cdr:x>0.35135</cdr:x>
      <cdr:y>0.37009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1003864" y="1220961"/>
          <a:ext cx="720080" cy="2447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0.78624</cdr:x>
      <cdr:y>0.21818</cdr:y>
    </cdr:from>
    <cdr:to>
      <cdr:x>0.9917</cdr:x>
      <cdr:y>0.21818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857825" y="864096"/>
          <a:ext cx="10081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0.45407</cdr:x>
      <cdr:y>0.21818</cdr:y>
    </cdr:from>
    <cdr:to>
      <cdr:x>0.52832</cdr:x>
      <cdr:y>0.32647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27976" y="864096"/>
          <a:ext cx="364312" cy="4288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0.5185</cdr:x>
      <cdr:y>0.21818</cdr:y>
    </cdr:from>
    <cdr:to>
      <cdr:x>0.70928</cdr:x>
      <cdr:y>0.21818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44091" y="864096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0.38776</cdr:x>
      <cdr:y>0.21787</cdr:y>
    </cdr:from>
    <cdr:to>
      <cdr:x>0.44027</cdr:x>
      <cdr:y>0.32727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902615" y="862861"/>
          <a:ext cx="257625" cy="4332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0.30922</cdr:x>
      <cdr:y>0.21738</cdr:y>
    </cdr:from>
    <cdr:to>
      <cdr:x>0.5</cdr:x>
      <cdr:y>0.21738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517243" y="860921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0.0412</cdr:x>
      <cdr:y>0.69552</cdr:y>
    </cdr:from>
    <cdr:to>
      <cdr:x>0.21972</cdr:x>
      <cdr:y>0.69552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16024" y="2094557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0.21972</cdr:x>
      <cdr:y>0.62379</cdr:y>
    </cdr:from>
    <cdr:to>
      <cdr:x>0.31585</cdr:x>
      <cdr:y>0.69552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152128" y="1878533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0.76904</cdr:x>
      <cdr:y>0.36077</cdr:y>
    </cdr:from>
    <cdr:to>
      <cdr:x>0.94756</cdr:x>
      <cdr:y>0.36077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032448" y="108644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0.70037</cdr:x>
      <cdr:y>0.36077</cdr:y>
    </cdr:from>
    <cdr:to>
      <cdr:x>0.76904</cdr:x>
      <cdr:y>0.4325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672408" y="1086445"/>
          <a:ext cx="36004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0.77872</cdr:x>
      <cdr:y>0.69847</cdr:y>
    </cdr:from>
    <cdr:to>
      <cdr:x>0.88858</cdr:x>
      <cdr:y>0.79393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08514" y="3822828"/>
          <a:ext cx="904104" cy="52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7 528,1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0.86674</cdr:x>
      <cdr:y>0.5316</cdr:y>
    </cdr:from>
    <cdr:to>
      <cdr:x>0.97174</cdr:x>
      <cdr:y>0.63561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32916" y="290952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9 553,7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8 634,9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0.10434</cdr:x>
      <cdr:y>0.64589</cdr:y>
    </cdr:from>
    <cdr:to>
      <cdr:x>0.30434</cdr:x>
      <cdr:y>0.88076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4096" y="1584176"/>
          <a:ext cx="165618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1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субвенция на Образование – 2 731,5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4 895,3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4 254,0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0.04351</cdr:x>
      <cdr:y>0.77779</cdr:y>
    </cdr:from>
    <cdr:to>
      <cdr:x>0.2435</cdr:x>
      <cdr:y>0.77779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60288" y="4536802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0.2435</cdr:x>
      <cdr:y>0.77779</cdr:y>
    </cdr:from>
    <cdr:to>
      <cdr:x>0.39132</cdr:x>
      <cdr:y>0.82717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16472" y="4536802"/>
          <a:ext cx="122413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0.87805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0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0.76829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54" y="4248460"/>
          <a:ext cx="1728154" cy="288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</cdr:y>
    </cdr:from>
    <cdr:to>
      <cdr:x>0.76519</cdr:x>
      <cdr:y>0.54879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760640" y="2952328"/>
          <a:ext cx="576064" cy="2880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0.76519</cdr:x>
      <cdr:y>0.49821</cdr:y>
    </cdr:from>
    <cdr:to>
      <cdr:x>0.9217</cdr:x>
      <cdr:y>0.49821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6336704" y="2941786"/>
          <a:ext cx="12960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641,3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0.51303</cdr:x>
      <cdr:y>0.78049</cdr:y>
    </cdr:from>
    <cdr:to>
      <cdr:x>0.58259</cdr:x>
      <cdr:y>0.92683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48472" y="4608512"/>
          <a:ext cx="576064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0.57826</cdr:x>
      <cdr:y>0.92683</cdr:y>
    </cdr:from>
    <cdr:to>
      <cdr:x>0.73478</cdr:x>
      <cdr:y>0.92683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88694" y="5472608"/>
          <a:ext cx="1296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0.68694</cdr:x>
      <cdr:y>0.57317</cdr:y>
    </cdr:from>
    <cdr:to>
      <cdr:x>0.77389</cdr:x>
      <cdr:y>0.65854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688632" y="3384376"/>
          <a:ext cx="720080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0.65854</cdr:y>
    </cdr:from>
    <cdr:to>
      <cdr:x>0.97388</cdr:x>
      <cdr:y>0.65854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888432"/>
          <a:ext cx="1656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0.65215</cdr:x>
      <cdr:y>0.7561</cdr:y>
    </cdr:from>
    <cdr:to>
      <cdr:x>0.85215</cdr:x>
      <cdr:y>0.7561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400600" y="4464496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0.70732</cdr:y>
    </cdr:from>
    <cdr:to>
      <cdr:x>0.65215</cdr:x>
      <cdr:y>0.7561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4176464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0.35366</cdr:y>
    </cdr:from>
    <cdr:to>
      <cdr:x>0.95649</cdr:x>
      <cdr:y>0.35366</cdr:y>
    </cdr:to>
    <cdr:cxnSp macro="">
      <cdr:nvCxnSpPr>
        <cdr:cNvPr id="30" name="Прямая соединительная линия 29"/>
        <cdr:cNvCxnSpPr/>
      </cdr:nvCxnSpPr>
      <cdr:spPr>
        <a:xfrm xmlns:a="http://schemas.openxmlformats.org/drawingml/2006/main">
          <a:off x="6408712" y="208823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0.35366</cdr:y>
    </cdr:from>
    <cdr:to>
      <cdr:x>0.77389</cdr:x>
      <cdr:y>0.45122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 flipH="1">
          <a:off x="5832648" y="2088232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0.17073</cdr:y>
    </cdr:from>
    <cdr:to>
      <cdr:x>0.91302</cdr:x>
      <cdr:y>0.17073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6048672" y="100811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0.17073</cdr:y>
    </cdr:from>
    <cdr:to>
      <cdr:x>0.73041</cdr:x>
      <cdr:y>0.31707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 flipH="1">
          <a:off x="5544616" y="1008112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0.16521</cdr:x>
      <cdr:y>0.36585</cdr:y>
    </cdr:from>
    <cdr:to>
      <cdr:x>0.26956</cdr:x>
      <cdr:y>0.44857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368152" y="2160240"/>
          <a:ext cx="864096" cy="4884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0.00179</cdr:x>
      <cdr:y>0.36585</cdr:y>
    </cdr:from>
    <cdr:to>
      <cdr:x>0.167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4838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0.24653</cdr:x>
      <cdr:y>0.18293</cdr:y>
    </cdr:from>
    <cdr:to>
      <cdr:x>0.28254</cdr:x>
      <cdr:y>0.38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41541" y="1080120"/>
          <a:ext cx="298184" cy="11636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0.05454</cdr:x>
      <cdr:y>0.18293</cdr:y>
    </cdr:from>
    <cdr:to>
      <cdr:x>0.24653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451672" y="1080120"/>
          <a:ext cx="15898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9 069,9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0.43423</cdr:x>
      <cdr:y>0.46</cdr:y>
    </cdr:from>
    <cdr:to>
      <cdr:x>0.60529</cdr:x>
      <cdr:y>0.73084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1210" y="1666314"/>
          <a:ext cx="914409" cy="981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1 383,4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0.25566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85032" y="1325168"/>
          <a:ext cx="288048" cy="177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0.25566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32897" y="1502296"/>
          <a:ext cx="1152135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84,7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2020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2021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70256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земельных участков, государственная собственность на которые не разграничена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муниципального имущества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8602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23606"/>
              </p:ext>
            </p:extLst>
          </p:nvPr>
        </p:nvGraphicFramePr>
        <p:xfrm>
          <a:off x="539552" y="836712"/>
          <a:ext cx="8280919" cy="6304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026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121,38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77232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69598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3291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км/тыс.кв.м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0630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08814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20</a:t>
            </a:r>
            <a:r>
              <a:rPr lang="ru-RU" sz="1400" dirty="0" smtClean="0">
                <a:latin typeface="Georgia" panose="02040502050405020303" pitchFamily="18" charset="0"/>
              </a:rPr>
              <a:t>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8</a:t>
            </a:r>
            <a:r>
              <a:rPr lang="ru-RU" sz="1400" dirty="0" smtClean="0">
                <a:latin typeface="Georgia" panose="02040502050405020303" pitchFamily="18" charset="0"/>
              </a:rPr>
              <a:t> года и ожидаемым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9</a:t>
            </a:r>
            <a:r>
              <a:rPr lang="ru-RU" sz="1400" dirty="0" smtClean="0">
                <a:latin typeface="Georgia" panose="02040502050405020303" pitchFamily="18" charset="0"/>
              </a:rPr>
              <a:t>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18932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66974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26543"/>
              </p:ext>
            </p:extLst>
          </p:nvPr>
        </p:nvGraphicFramePr>
        <p:xfrm>
          <a:off x="539552" y="836712"/>
          <a:ext cx="8280919" cy="5140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Результативные услуги – Доля отказов в предоставлении муниципальных (государственных)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«Добродел» (по проблемам со сроком решения 8 р.д.)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14130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8031"/>
              </p:ext>
            </p:extLst>
          </p:nvPr>
        </p:nvGraphicFramePr>
        <p:xfrm>
          <a:off x="539552" y="836712"/>
          <a:ext cx="8280919" cy="558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83879"/>
              </p:ext>
            </p:extLst>
          </p:nvPr>
        </p:nvGraphicFramePr>
        <p:xfrm>
          <a:off x="539552" y="836712"/>
          <a:ext cx="8280919" cy="4816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домашних хозяйств в муниципальном образовании Московской области, имеющих широкополосный доступ к сети Интернет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83500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объема отводимых в реку Волгу загрязненных сточных вод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482134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09631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343306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4286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физической культуры и спорта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506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024111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2020и 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06.05.2019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 28.10.2019 № 296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65914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21.11.2019 № 313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23.12.2019 № 337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99390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22.11.2019 № 327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оказании единовременной материальной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помощи»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74-й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 выплате единовременной материальной помощи к 74-й годовщине Победы в ВОВ 1941-1945 годов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898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15.02.2019 № 36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19.12.2018 № 1-4/931 "О бюджете городского округа Домодедово на 2019 год и плановый период 2020и 2021 годов";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61032105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1 862,6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2 113,2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1 166,0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2 381,6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2 225,2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041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16 843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60 212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15 670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35489"/>
              </p:ext>
            </p:extLst>
          </p:nvPr>
        </p:nvGraphicFramePr>
        <p:xfrm>
          <a:off x="539552" y="836712"/>
          <a:ext cx="8352930" cy="4773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3601,75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2298,30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1545,78,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4735"/>
              </p:ext>
            </p:extLst>
          </p:nvPr>
        </p:nvGraphicFramePr>
        <p:xfrm>
          <a:off x="539552" y="836712"/>
          <a:ext cx="8352929" cy="58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370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9081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8230,58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Общественные помощники Главы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2)Постановление Администрации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годов«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от 14.12.2017 № 4195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2523"/>
              </p:ext>
            </p:extLst>
          </p:nvPr>
        </p:nvGraphicFramePr>
        <p:xfrm>
          <a:off x="251522" y="666921"/>
          <a:ext cx="8640961" cy="6000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/>
                <a:gridCol w="538821"/>
                <a:gridCol w="819401"/>
                <a:gridCol w="968383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475,0</a:t>
                      </a:r>
                    </a:p>
                  </a:txBody>
                  <a:tcPr marL="9525" marR="9525" marT="9525" marB="0" anchor="ctr"/>
                </a:tc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блока школы на 825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д. Павловское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245,7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общеобразовательной школы на 550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Барыбино, ул. Макаренко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Южный (корректировка проекта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150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ул.Текстильщиков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ВЗУ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ул.Ледовская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21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проектно-изыскательских работ, корректировка проектно-сметной документации  "Школа на 275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Белые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Столбы»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по объекту: "Строительство поликлиники на 400 посещений в смену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 2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с УИОП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198,4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126,2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ДК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«Мир»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121,5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189,7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на территории МАУК "ГПКиО "Елочки" по адресу: Московская область, г. Домодедово, Каширское ш., 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048899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2320" y="314151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8 634,9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68344" y="25909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8 965,8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5573" y="18552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9 570,6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76232654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376828"/>
              </p:ext>
            </p:extLst>
          </p:nvPr>
        </p:nvGraphicFramePr>
        <p:xfrm>
          <a:off x="1187624" y="3461568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2020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3123260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321127"/>
              </p:ext>
            </p:extLst>
          </p:nvPr>
        </p:nvGraphicFramePr>
        <p:xfrm>
          <a:off x="395536" y="26064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72571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254765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394875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</a:t>
            </a:r>
            <a:r>
              <a:rPr lang="en-US" altLang="ru-RU" sz="1400" dirty="0" smtClean="0">
                <a:latin typeface="Georgia" panose="02040502050405020303" pitchFamily="18" charset="0"/>
              </a:rPr>
              <a:t>8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</a:t>
            </a:r>
            <a:r>
              <a:rPr lang="ru-RU" alt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49258"/>
              </p:ext>
            </p:extLst>
          </p:nvPr>
        </p:nvGraphicFramePr>
        <p:xfrm>
          <a:off x="251521" y="980728"/>
          <a:ext cx="8640960" cy="5788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13942"/>
              </p:ext>
            </p:extLst>
          </p:nvPr>
        </p:nvGraphicFramePr>
        <p:xfrm>
          <a:off x="503040" y="593769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637821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2020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9154318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8243867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5708075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4421617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274720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18314165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932040" y="162880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556792"/>
            <a:ext cx="11521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6737949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2959973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3857895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2385667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7734679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5 353,9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8533609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4 600,2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97517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0538455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789,2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2550381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6619958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271,6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2620559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5095952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5859056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9852650"/>
              </p:ext>
            </p:extLst>
          </p:nvPr>
        </p:nvGraphicFramePr>
        <p:xfrm>
          <a:off x="683568" y="614363"/>
          <a:ext cx="5243512" cy="301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06651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3 960,9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141,2</a:t>
                      </a:r>
                    </a:p>
                  </a:txBody>
                  <a:tcPr marL="9525" marR="9525" marT="9525" marB="0" anchor="ctr"/>
                </a:tc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160,2</a:t>
                      </a: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539,9</a:t>
                      </a: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1 047,2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076188"/>
              </p:ext>
            </p:extLst>
          </p:nvPr>
        </p:nvGraphicFramePr>
        <p:xfrm>
          <a:off x="467544" y="758826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543,4</a:t>
                      </a:r>
                    </a:p>
                  </a:txBody>
                  <a:tcPr marL="9525" marR="9525" marT="9525" marB="0" anchor="ctr"/>
                </a:tc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246,1</a:t>
                      </a:r>
                    </a:p>
                  </a:txBody>
                  <a:tcPr marL="9525" marR="9525" marT="9525" marB="0" anchor="ctr"/>
                </a:tc>
              </a:tr>
              <a:tr h="501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энергоэффективности"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45486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6601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89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Привлечение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участковых врачей:                                    1 врач-1 участок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4480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5832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9933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47631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37415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816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0870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55819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49235"/>
              </p:ext>
            </p:extLst>
          </p:nvPr>
        </p:nvGraphicFramePr>
        <p:xfrm>
          <a:off x="539552" y="836712"/>
          <a:ext cx="8424936" cy="389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5482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73110"/>
              </p:ext>
            </p:extLst>
          </p:nvPr>
        </p:nvGraphicFramePr>
        <p:xfrm>
          <a:off x="539552" y="836712"/>
          <a:ext cx="8424936" cy="4288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17 лет (включительно), посещающих объединения образовательных организаций, участвующих в проекте «Наука в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Подмосковье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оснащенных музыкальными инструментами, оборудованием,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материалами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89665"/>
              </p:ext>
            </p:extLst>
          </p:nvPr>
        </p:nvGraphicFramePr>
        <p:xfrm>
          <a:off x="539552" y="836712"/>
          <a:ext cx="8424936" cy="4412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Федерации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40498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 «Система оценки качества образования и информационная открытость системы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284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97818"/>
              </p:ext>
            </p:extLst>
          </p:nvPr>
        </p:nvGraphicFramePr>
        <p:xfrm>
          <a:off x="539552" y="836712"/>
          <a:ext cx="8424936" cy="2307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«Создание новых мест в общеобразовательных организациях в соответствии с прогнозируемой потребностью и современными условиями обучения»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во вторую смену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928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730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99186"/>
              </p:ext>
            </p:extLst>
          </p:nvPr>
        </p:nvGraphicFramePr>
        <p:xfrm>
          <a:off x="539552" y="836712"/>
          <a:ext cx="8424936" cy="352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Увеличение числа граждан  старшего возраста, ведущих активный образ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жизни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1532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5369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0371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39123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33622"/>
              </p:ext>
            </p:extLst>
          </p:nvPr>
        </p:nvGraphicFramePr>
        <p:xfrm>
          <a:off x="539552" y="836712"/>
          <a:ext cx="8424936" cy="5745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установленных (отремонтированных, модернизированных) плоскостных спортивных сооружений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41602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74403"/>
              </p:ext>
            </p:extLst>
          </p:nvPr>
        </p:nvGraphicFramePr>
        <p:xfrm>
          <a:off x="539552" y="836712"/>
          <a:ext cx="8424936" cy="5172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1787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78894"/>
              </p:ext>
            </p:extLst>
          </p:nvPr>
        </p:nvGraphicFramePr>
        <p:xfrm>
          <a:off x="539552" y="836712"/>
          <a:ext cx="8424936" cy="4290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686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7384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02974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19500"/>
              </p:ext>
            </p:extLst>
          </p:nvPr>
        </p:nvGraphicFramePr>
        <p:xfrm>
          <a:off x="539552" y="836712"/>
          <a:ext cx="8424936" cy="3453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береговых зон водоемов городского округа Домодедово.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575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55260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51963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   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53392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1684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03418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обороны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69728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31048"/>
              </p:ext>
            </p:extLst>
          </p:nvPr>
        </p:nvGraphicFramePr>
        <p:xfrm>
          <a:off x="539552" y="836712"/>
          <a:ext cx="8280919" cy="5357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08616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56948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05704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10526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03069"/>
              </p:ext>
            </p:extLst>
          </p:nvPr>
        </p:nvGraphicFramePr>
        <p:xfrm>
          <a:off x="539552" y="836712"/>
          <a:ext cx="8280919" cy="5342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благоустроенных общественных территорий (в разрезе видов территорий), в том числе: -зоны отдыха, пешеходные зоны, набережные; -скверы; -площади; 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обустроенными дворовыми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территориями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%/единица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34255"/>
              </p:ext>
            </p:extLst>
          </p:nvPr>
        </p:nvGraphicFramePr>
        <p:xfrm>
          <a:off x="539552" y="836712"/>
          <a:ext cx="8280919" cy="502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до 14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реализованных комплексных проектов благоустройства общественных территорий в общем количестве реализованных в течение планового года проектов благоустройства общественных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проекты победителей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Всероссийсийского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конкурса лучших проектов создания комфортной городской среды в малых городах и исторических поселениях, не менее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Соотвествие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29434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77758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20368"/>
              </p:ext>
            </p:extLst>
          </p:nvPr>
        </p:nvGraphicFramePr>
        <p:xfrm>
          <a:off x="539552" y="836712"/>
          <a:ext cx="8280919" cy="490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49483"/>
              </p:ext>
            </p:extLst>
          </p:nvPr>
        </p:nvGraphicFramePr>
        <p:xfrm>
          <a:off x="539552" y="836712"/>
          <a:ext cx="8280919" cy="5067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высокопроизводительных рабочих мест во внебюджетном секторе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28 400 000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30 600 000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35 100 000</a:t>
                      </a: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12380"/>
              </p:ext>
            </p:extLst>
          </p:nvPr>
        </p:nvGraphicFramePr>
        <p:xfrm>
          <a:off x="539552" y="836712"/>
          <a:ext cx="8280919" cy="5811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</a:tr>
              <a:tr h="516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  <a:tr h="38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82072"/>
              </p:ext>
            </p:extLst>
          </p:nvPr>
        </p:nvGraphicFramePr>
        <p:xfrm>
          <a:off x="539552" y="836712"/>
          <a:ext cx="8280919" cy="5412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577,77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созданные предприятия МСП в сфере производства или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созданных субъектов МСП участниками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в сфере малого и среднего предпринимательства, включая индивидуальных предпринимателей" за отчетный период (прошедший год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33 672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35 134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37 738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40 107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42 184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34489"/>
              </p:ext>
            </p:extLst>
          </p:nvPr>
        </p:nvGraphicFramePr>
        <p:xfrm>
          <a:off x="539552" y="836712"/>
          <a:ext cx="8280919" cy="4907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1 151,4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1 127,7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1 118,1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1 111,1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95220"/>
              </p:ext>
            </p:extLst>
          </p:nvPr>
        </p:nvGraphicFramePr>
        <p:xfrm>
          <a:off x="539552" y="836712"/>
          <a:ext cx="8280919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14489</TotalTime>
  <Words>15468</Words>
  <Application>Microsoft Office PowerPoint</Application>
  <PresentationFormat>Экран (4:3)</PresentationFormat>
  <Paragraphs>4824</Paragraphs>
  <Slides>134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134</vt:i4>
      </vt:variant>
    </vt:vector>
  </HeadingPairs>
  <TitlesOfParts>
    <vt:vector size="14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проекта бюджета городского округа Домодедово  на 2020 год и плановый период 2021 и 2022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2020 год и плановый период 2021 и 2022 гг. в сравнении с фактическим исполнением 2018 года и ожидаемым исполнением 2019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2018-2022 гг.   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2018-2022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2018-2022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2164</cp:revision>
  <cp:lastPrinted>2019-12-23T11:52:48Z</cp:lastPrinted>
  <dcterms:created xsi:type="dcterms:W3CDTF">2015-09-30T07:48:07Z</dcterms:created>
  <dcterms:modified xsi:type="dcterms:W3CDTF">2019-12-30T11:32:45Z</dcterms:modified>
</cp:coreProperties>
</file>